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7560000" cy="1068984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1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1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image" Target="../media/image1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9.jpg"/><Relationship Id="rId4" Type="http://schemas.openxmlformats.org/officeDocument/2006/relationships/image" Target="../media/image10.jpg"/><Relationship Id="rId5" Type="http://schemas.openxmlformats.org/officeDocument/2006/relationships/image" Target="../media/image11.jpg"/><Relationship Id="rId6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965600" y="-2268000"/>
            <a:ext cx="5745600" cy="5745600"/>
          </a:xfrm>
          <a:prstGeom prst="ellipse">
            <a:avLst/>
          </a:prstGeom>
          <a:solidFill>
            <a:srgbClr val="FDE7D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5065200" y="7514640"/>
            <a:ext cx="4687200" cy="4687200"/>
          </a:xfrm>
          <a:prstGeom prst="ellipse">
            <a:avLst/>
          </a:prstGeom>
          <a:solidFill>
            <a:srgbClr val="E2EEF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Rounded Rectangle 3"/>
          <p:cNvSpPr/>
          <p:nvPr/>
        </p:nvSpPr>
        <p:spPr>
          <a:xfrm>
            <a:off x="3931200" y="529200"/>
            <a:ext cx="3175200" cy="3628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2680">
            <a:solidFill>
              <a:srgbClr val="E07A2E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3931200" y="529200"/>
            <a:ext cx="3175200" cy="3628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E07A2E"/>
                </a:solidFill>
                <a:latin typeface="Varela Round"/>
                <a:cs typeface="Varela Round"/>
              </a:rPr>
              <a:t>חוברת חוסן לתלמידים ‏·‏ ז׳–י״ב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8000" y="1058400"/>
            <a:ext cx="6804000" cy="1285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95000"/>
              </a:lnSpc>
            </a:pPr>
            <a:r>
              <a:rPr sz="8000" b="0" lang="he-IL">
                <a:solidFill>
                  <a:srgbClr val="3A2A1E"/>
                </a:solidFill>
                <a:latin typeface="Secular One"/>
                <a:cs typeface="Secular One"/>
              </a:rPr>
              <a:t>נת״ת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200" y="2305800"/>
            <a:ext cx="65016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2400" b="0" lang="he-IL">
                <a:solidFill>
                  <a:srgbClr val="E07A2E"/>
                </a:solidFill>
                <a:latin typeface="Secular One"/>
                <a:cs typeface="Secular One"/>
              </a:rPr>
              <a:t>נרמול ‏·‏ תוקף ‏·‏ תקווה – לדבר על רגשות בזמנים קשים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9680" y="2933280"/>
            <a:ext cx="6380640" cy="48308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9" name="Picture 8" descr="natat-cover-36914a7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00" y="3024000"/>
            <a:ext cx="6199200" cy="4649400"/>
          </a:xfrm>
          <a:prstGeom prst="round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4483080" y="8051400"/>
            <a:ext cx="1134000" cy="1134000"/>
          </a:xfrm>
          <a:prstGeom prst="roundRect">
            <a:avLst>
              <a:gd name="adj" fmla="val 18000"/>
            </a:avLst>
          </a:prstGeom>
          <a:solidFill>
            <a:srgbClr val="3E7C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483080" y="8074080"/>
            <a:ext cx="113400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נ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8440" y="8633520"/>
            <a:ext cx="104328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נרמול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213000" y="8051400"/>
            <a:ext cx="1134000" cy="1134000"/>
          </a:xfrm>
          <a:prstGeom prst="roundRect">
            <a:avLst>
              <a:gd name="adj" fmla="val 18000"/>
            </a:avLst>
          </a:prstGeom>
          <a:solidFill>
            <a:srgbClr val="2BA38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3213000" y="8074080"/>
            <a:ext cx="113400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ת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58360" y="8633520"/>
            <a:ext cx="104328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תוקף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942920" y="8051400"/>
            <a:ext cx="1134000" cy="1134000"/>
          </a:xfrm>
          <a:prstGeom prst="roundRect">
            <a:avLst>
              <a:gd name="adj" fmla="val 18000"/>
            </a:avLst>
          </a:prstGeom>
          <a:solidFill>
            <a:srgbClr val="E07A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1942920" y="8074080"/>
            <a:ext cx="113400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ת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88280" y="8633520"/>
            <a:ext cx="104328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תקווה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3600" y="94878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9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שלושה שלבים: נורמלי להרגיש, מותר להרגיש – ויש אור קדימה.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3600" y="10069920"/>
            <a:ext cx="6652800" cy="30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200" b="0" lang="he-IL">
                <a:solidFill>
                  <a:srgbClr val="5E5B70"/>
                </a:solidFill>
                <a:latin typeface="Assistant Medium"/>
                <a:cs typeface="Assistant Medium"/>
              </a:rPr>
              <a:t>יצרה: רוית ראש בן ישי</a:t>
            </a:r>
          </a:p>
        </p:txBody>
      </p:sp>
      <p:pic>
        <p:nvPicPr>
          <p:cNvPr id="21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DE7D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E2EEF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E07A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מה זה?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3A2A1E"/>
                </a:solidFill>
                <a:latin typeface="Secular One"/>
                <a:cs typeface="Secular One"/>
              </a:rPr>
              <a:t>מה זה נת״ת?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93120" y="1527120"/>
            <a:ext cx="6773760" cy="3144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1" name="Picture 10" descr="natat-what-79abb5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1587600"/>
            <a:ext cx="6652800" cy="3024000"/>
          </a:xfrm>
          <a:prstGeom prst="round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3600" y="4838400"/>
            <a:ext cx="6652800" cy="1890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8000"/>
              </a:lnSpc>
              <a:spcAft>
                <a:spcPts val="600"/>
              </a:spcAft>
            </a:pPr>
            <a:r>
              <a:rPr sz="17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נת״ת הוא דרך לדבר על רגשות בזמנים קשים – עם עצמנו ועם אחרים. יש בו שלושה שלבים: נרמול ("נורמלי להרגיש כך"), תוקף ("מותר לי להרגיש") ותקווה ("מה נותן לי כוח ואור"). הסדר חשוב: קודם נותנים לרגש מקום, ורק אחר כך מחפשים תקווה.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870720" y="6652800"/>
            <a:ext cx="3235680" cy="2494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268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5292000" y="6486480"/>
            <a:ext cx="1663200" cy="347760"/>
          </a:xfrm>
          <a:prstGeom prst="roundRect">
            <a:avLst>
              <a:gd name="adj" fmla="val 50000"/>
            </a:avLst>
          </a:prstGeom>
          <a:solidFill>
            <a:srgbClr val="3E7C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5292000" y="6486480"/>
            <a:ext cx="16632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מתי משתמשים?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52160" y="6940080"/>
            <a:ext cx="2872800" cy="211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כשקשה לי או לחבר/ה</a:t>
            </a:r>
          </a:p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אחרי אירוע מטלטל</a:t>
            </a:r>
          </a:p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בשיחה עם הורים, מורים וחברים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3600" y="6652800"/>
            <a:ext cx="3235680" cy="2494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2680">
            <a:solidFill>
              <a:srgbClr val="2BA3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1874880" y="6486480"/>
            <a:ext cx="1663200" cy="347760"/>
          </a:xfrm>
          <a:prstGeom prst="roundRect">
            <a:avLst>
              <a:gd name="adj" fmla="val 50000"/>
            </a:avLst>
          </a:prstGeom>
          <a:solidFill>
            <a:srgbClr val="2BA38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1874880" y="6486480"/>
            <a:ext cx="16632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לעצמי ולאחרים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5040" y="6940080"/>
            <a:ext cx="2872800" cy="211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אפשר להגיד את המשפטים לעצמי בלב, ואפשר להשתמש בהם בשיחה עם חבר/ה שמשתף/ת שקשה.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3600" y="9102240"/>
            <a:ext cx="6652800" cy="907200"/>
          </a:xfrm>
          <a:prstGeom prst="roundRect">
            <a:avLst>
              <a:gd name="adj" fmla="val 20000"/>
            </a:avLst>
          </a:prstGeom>
          <a:solidFill>
            <a:srgbClr val="FDE7D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680400" y="9140040"/>
            <a:ext cx="6199200" cy="831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10000"/>
              </a:lnSpc>
            </a:pPr>
            <a:r>
              <a:rPr sz="14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תקווה מגיעה אחרי שהרגש קיבל מקום – לא במקומו.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נת"ת  ‏·‏  חוברת חוסן לתלמידים</a:t>
            </a:r>
          </a:p>
        </p:txBody>
      </p:sp>
      <p:sp>
        <p:nvSpPr>
          <p:cNvPr id="24" name="Oval 23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E07A2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pic>
        <p:nvPicPr>
          <p:cNvPr id="25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DE7D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E2EEF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3E7C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שלב 1 מתוך 3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3E7CC9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3A2A1E"/>
                </a:solidFill>
                <a:latin typeface="Secular One"/>
                <a:cs typeface="Secular One"/>
              </a:rPr>
              <a:t>נרמול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600" y="1678320"/>
            <a:ext cx="515592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700" b="0" lang="he-IL">
                <a:solidFill>
                  <a:srgbClr val="3E7CC9"/>
                </a:solidFill>
                <a:latin typeface="Varela Round"/>
                <a:cs typeface="Varela Round"/>
              </a:rPr>
              <a:t>"נורמלי להרגיש כך"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3" name="Picture 12" descr="natat-s0-96c6e6f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"נורמלי מאוד להרגיש כל מיני רגשות בגוף ובלב." עייפות, לחץ, כעס, קושי בשינה, או צורך לעזור ולהתנדב – כל אלה תגובות נורמליות למצב קשה.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3E7CC9"/>
                </a:solidFill>
                <a:latin typeface="Varela Round"/>
                <a:cs typeface="Varela Round"/>
              </a:rPr>
              <a:t>אומרים לעצמנו: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3855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931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"נורמלי שאני עייף/ה ולחוץ/ה."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453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529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"זו תגובה נורמלית למצב קשה."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FDE7D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4762800" y="8467200"/>
            <a:ext cx="2192400" cy="332640"/>
          </a:xfrm>
          <a:prstGeom prst="roundRect">
            <a:avLst>
              <a:gd name="adj" fmla="val 50000"/>
            </a:avLst>
          </a:prstGeom>
          <a:solidFill>
            <a:srgbClr val="3A2A1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4762800" y="8467200"/>
            <a:ext cx="21924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אזעקה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אחרי שבוע של אזעקות, נועה לא ישנה טוב ומתעצבנת מהר. היא חושבת שמשהו "לא בסדר" איתה – עד שהיא מבינה: "זה נורמלי להרגיש ככה עכשיו".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נת"ת  ‏·‏  חוברת חוסן לתלמידים</a:t>
            </a:r>
          </a:p>
        </p:txBody>
      </p:sp>
      <p:sp>
        <p:nvSpPr>
          <p:cNvPr id="25" name="Oval 24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E07A2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pic>
        <p:nvPicPr>
          <p:cNvPr id="26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DE7D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E2EEF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2BA38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שלב 2 מתוך 3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2BA38F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3A2A1E"/>
                </a:solidFill>
                <a:latin typeface="Secular One"/>
                <a:cs typeface="Secular One"/>
              </a:rPr>
              <a:t>תוקף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600" y="1678320"/>
            <a:ext cx="515592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700" b="0" lang="he-IL">
                <a:solidFill>
                  <a:srgbClr val="2BA38F"/>
                </a:solidFill>
                <a:latin typeface="Varela Round"/>
                <a:cs typeface="Varela Round"/>
              </a:rPr>
              <a:t>"מותר לי להרגיש"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3" name="Picture 12" descr="natat-s1-6dd6dec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"אני נותן לגיטימציה לרגשות שלי." לא מבטלים את הרגש ולא מתביישים בו – אומרים לעצמנו שמותר להרגיש אותו.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2BA38F"/>
                </a:solidFill>
                <a:latin typeface="Varela Round"/>
                <a:cs typeface="Varela Round"/>
              </a:rPr>
              <a:t>משפטים מהחוברת: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4989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2BA3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5065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"טבעי שאני מרגיש/ה…"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2721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2BA3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2797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"מותר לי להרגיש…"</a:t>
            </a:r>
          </a:p>
        </p:txBody>
      </p:sp>
      <p:sp>
        <p:nvSpPr>
          <p:cNvPr id="20" name="Rounded Rectangular Callout 19"/>
          <p:cNvSpPr/>
          <p:nvPr/>
        </p:nvSpPr>
        <p:spPr>
          <a:xfrm>
            <a:off x="453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2BA3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529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"המצב קשה ולכן אני מרגיש…"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FDE7D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4762800" y="8467200"/>
            <a:ext cx="2192400" cy="332640"/>
          </a:xfrm>
          <a:prstGeom prst="roundRect">
            <a:avLst>
              <a:gd name="adj" fmla="val 50000"/>
            </a:avLst>
          </a:prstGeom>
          <a:solidFill>
            <a:srgbClr val="3A2A1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4762800" y="8467200"/>
            <a:ext cx="21924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חברים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דני עצוב כי לא נבחר לנבחרת. בהתחלה הוא אומר לעצמו "זה שטויות, אסור לי להיות עצוב". אחר כך הוא מנסה: "טבעי שאני מאוכזב, השקעתי בזה הרבה".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נת"ת  ‏·‏  חוברת חוסן לתלמידים</a:t>
            </a:r>
          </a:p>
        </p:txBody>
      </p:sp>
      <p:sp>
        <p:nvSpPr>
          <p:cNvPr id="27" name="Oval 26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E07A2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pic>
        <p:nvPicPr>
          <p:cNvPr id="28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DE7D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E2EEF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E07A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שלב 3 מתוך 3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E07A2E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3A2A1E"/>
                </a:solidFill>
                <a:latin typeface="Secular One"/>
                <a:cs typeface="Secular One"/>
              </a:rPr>
              <a:t>תקווה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600" y="1678320"/>
            <a:ext cx="515592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700" b="0" lang="he-IL">
                <a:solidFill>
                  <a:srgbClr val="E07A2E"/>
                </a:solidFill>
                <a:latin typeface="Varela Round"/>
                <a:cs typeface="Varela Round"/>
              </a:rPr>
              <a:t>"התקווה שבתוכי"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3" name="Picture 12" descr="natat-s2-76d15a0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"התקווה שבתוכי." אחרי שהרגש קיבל מקום, מחפשים מה נותן כוח ואור. משלימים משפטים כמו: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E07A2E"/>
                </a:solidFill>
                <a:latin typeface="Varela Round"/>
                <a:cs typeface="Varela Round"/>
              </a:rPr>
              <a:t>משלימים את המשפט: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4989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E07A2E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5065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"העתיד עבורי הוא…"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2721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E07A2E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2797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"האור עבורי הוא…"</a:t>
            </a:r>
          </a:p>
        </p:txBody>
      </p:sp>
      <p:sp>
        <p:nvSpPr>
          <p:cNvPr id="20" name="Rounded Rectangular Callout 19"/>
          <p:cNvSpPr/>
          <p:nvPr/>
        </p:nvSpPr>
        <p:spPr>
          <a:xfrm>
            <a:off x="453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E07A2E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529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"הכוח שלי ב…"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FDE7D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4762800" y="8467200"/>
            <a:ext cx="2192400" cy="332640"/>
          </a:xfrm>
          <a:prstGeom prst="roundRect">
            <a:avLst>
              <a:gd name="adj" fmla="val 50000"/>
            </a:avLst>
          </a:prstGeom>
          <a:solidFill>
            <a:srgbClr val="3A2A1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4762800" y="8467200"/>
            <a:ext cx="21924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משפחה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בתקופה קשה במשפחה, נועה כותבת ביומן: "הכוח שלי בחברות שלי, ובכך שאני יודעת לבקש עזרה. האור עבורי הוא הטיול השנתי בעוד חודש."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נת"ת  ‏·‏  חוברת חוסן לתלמידים</a:t>
            </a:r>
          </a:p>
        </p:txBody>
      </p:sp>
      <p:sp>
        <p:nvSpPr>
          <p:cNvPr id="27" name="Oval 26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E07A2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5</a:t>
            </a:r>
          </a:p>
        </p:txBody>
      </p:sp>
      <p:pic>
        <p:nvPicPr>
          <p:cNvPr id="28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DE7D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E2EEF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E07A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לעצמי ולאחרים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3A2A1E"/>
                </a:solidFill>
                <a:latin typeface="Secular One"/>
                <a:cs typeface="Secular One"/>
              </a:rPr>
              <a:t>נת״ת בשיחה עם חבר/ה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14364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5E5B70"/>
                </a:solidFill>
                <a:latin typeface="Assistant Medium"/>
                <a:cs typeface="Assistant Medium"/>
              </a:rPr>
              <a:t>כשחבר/ה משתף/ת שקשה – הולכים לפי הסדר: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3120" y="1920240"/>
            <a:ext cx="6773760" cy="2388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2" name="Picture 11" descr="natat-x6-c0ebf64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1980720"/>
            <a:ext cx="6652800" cy="2268000"/>
          </a:xfrm>
          <a:prstGeom prst="round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453600" y="4475520"/>
            <a:ext cx="6652800" cy="1254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6607440" y="4914000"/>
            <a:ext cx="378000" cy="378000"/>
          </a:xfrm>
          <a:prstGeom prst="ellipse">
            <a:avLst/>
          </a:prstGeom>
          <a:solidFill>
            <a:srgbClr val="3E7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נ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040" y="4475520"/>
            <a:ext cx="5821200" cy="12549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3E7CC9"/>
                </a:solidFill>
                <a:latin typeface="Secular One"/>
                <a:cs typeface="Secular One"/>
              </a:rPr>
              <a:t>קודם מנרמלים: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"זה נורמלי להרגיש ככה."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3600" y="5851440"/>
            <a:ext cx="6652800" cy="1254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2BA3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6607440" y="6289920"/>
            <a:ext cx="378000" cy="378000"/>
          </a:xfrm>
          <a:prstGeom prst="ellipse">
            <a:avLst/>
          </a:prstGeom>
          <a:solidFill>
            <a:srgbClr val="2BA3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ת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040" y="5851440"/>
            <a:ext cx="5821200" cy="12549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2BA38F"/>
                </a:solidFill>
                <a:latin typeface="Secular One"/>
                <a:cs typeface="Secular One"/>
              </a:rPr>
              <a:t>אחר כך נותנים תוקף: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"ברור שקשה לך. מותר להרגיש כך."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600" y="7227360"/>
            <a:ext cx="6652800" cy="1254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E07A2E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0" name="Oval 19"/>
          <p:cNvSpPr/>
          <p:nvPr/>
        </p:nvSpPr>
        <p:spPr>
          <a:xfrm>
            <a:off x="6607440" y="7665840"/>
            <a:ext cx="378000" cy="378000"/>
          </a:xfrm>
          <a:prstGeom prst="ellipse">
            <a:avLst/>
          </a:prstGeom>
          <a:solidFill>
            <a:srgbClr val="E07A2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ת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040" y="7227360"/>
            <a:ext cx="5821200" cy="12549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E07A2E"/>
                </a:solidFill>
                <a:latin typeface="Secular One"/>
                <a:cs typeface="Secular One"/>
              </a:rPr>
              <a:t>ורק בסוף מחפשים יחד תקווה: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"מה נותן לך כוח?"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3600" y="8603280"/>
            <a:ext cx="6652800" cy="1254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8A5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6607440" y="9041760"/>
            <a:ext cx="378000" cy="378000"/>
          </a:xfrm>
          <a:prstGeom prst="ellipse">
            <a:avLst/>
          </a:prstGeom>
          <a:solidFill>
            <a:srgbClr val="8A5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24" name="Picture 23" descr="emoji-1c4e2664c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9260" y="9113580"/>
            <a:ext cx="234360" cy="23436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35040" y="8603280"/>
            <a:ext cx="5821200" cy="12549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8A5CC9"/>
                </a:solidFill>
                <a:latin typeface="Secular One"/>
                <a:cs typeface="Secular One"/>
              </a:rPr>
              <a:t>זה לא עובר?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פונים יחד ליועצת, לנאמני החוסן המורים או התלמידים.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נת"ת  ‏·‏  חוברת חוסן לתלמידים</a:t>
            </a:r>
          </a:p>
        </p:txBody>
      </p:sp>
      <p:sp>
        <p:nvSpPr>
          <p:cNvPr id="27" name="Oval 26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E07A2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6</a:t>
            </a:r>
          </a:p>
        </p:txBody>
      </p:sp>
      <p:pic>
        <p:nvPicPr>
          <p:cNvPr id="28" name="Ravit logo" descr="logo-24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DE7D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E2EEF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E07A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סיפור קצר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3A2A1E"/>
                </a:solidFill>
                <a:latin typeface="Secular One"/>
                <a:cs typeface="Secular One"/>
              </a:rPr>
              <a:t>נועה ודני אחרי שבוע של אזעקות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40480" y="15951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3A2A1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1" name="Picture 10" descr="natat-p0-cc68640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720" y="1625400"/>
            <a:ext cx="3235680" cy="2570400"/>
          </a:xfrm>
          <a:prstGeom prst="round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6667920" y="1716120"/>
            <a:ext cx="347760" cy="347760"/>
          </a:xfrm>
          <a:prstGeom prst="ellipse">
            <a:avLst/>
          </a:prstGeom>
          <a:solidFill>
            <a:srgbClr val="E07A2E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1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3976560" y="39690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3A2A1E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4052160" y="39690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איזה פחדן אני…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16080" y="46947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אחרי שבוע של אזעקות, דני מתבייש שנבהל כל כך במרחב המוגן.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3360" y="15951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3A2A1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7" name="Picture 16" descr="natat-p1-ef3be78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00" y="1625400"/>
            <a:ext cx="3235680" cy="2570400"/>
          </a:xfrm>
          <a:prstGeom prst="roundRect">
            <a:avLst/>
          </a:prstGeom>
        </p:spPr>
      </p:pic>
      <p:sp>
        <p:nvSpPr>
          <p:cNvPr id="18" name="Oval 17"/>
          <p:cNvSpPr/>
          <p:nvPr/>
        </p:nvSpPr>
        <p:spPr>
          <a:xfrm>
            <a:off x="3250800" y="1716120"/>
            <a:ext cx="347760" cy="347760"/>
          </a:xfrm>
          <a:prstGeom prst="ellipse">
            <a:avLst/>
          </a:prstGeom>
          <a:solidFill>
            <a:srgbClr val="E07A2E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559440" y="39690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3A2A1E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635040" y="39690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זה נורמלי להרגיש ככה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8960" y="46947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נ: נועה לא אומרת "עזוב, זה כלום" – היא מנרמלת.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840480" y="58665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3A2A1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23" name="Picture 22" descr="natat-p2-653c62b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0720" y="5896800"/>
            <a:ext cx="3235680" cy="2570400"/>
          </a:xfrm>
          <a:prstGeom prst="round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667920" y="5987520"/>
            <a:ext cx="347760" cy="347760"/>
          </a:xfrm>
          <a:prstGeom prst="ellipse">
            <a:avLst/>
          </a:prstGeom>
          <a:solidFill>
            <a:srgbClr val="E07A2E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sp>
        <p:nvSpPr>
          <p:cNvPr id="25" name="Rounded Rectangular Callout 24"/>
          <p:cNvSpPr/>
          <p:nvPr/>
        </p:nvSpPr>
        <p:spPr>
          <a:xfrm>
            <a:off x="3976560" y="82404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3A2A1E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4052160" y="82404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ברור שזה מפחיד. מותר לך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16080" y="89661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ת: היא נותנת תוקף לרגש – ודני מתחיל לספר.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23360" y="58665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3A2A1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29" name="Picture 28" descr="natat-p3-b82ded9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600" y="5896800"/>
            <a:ext cx="3235680" cy="2570400"/>
          </a:xfrm>
          <a:prstGeom prst="roundRect">
            <a:avLst/>
          </a:prstGeom>
        </p:spPr>
      </p:pic>
      <p:sp>
        <p:nvSpPr>
          <p:cNvPr id="30" name="Oval 29"/>
          <p:cNvSpPr/>
          <p:nvPr/>
        </p:nvSpPr>
        <p:spPr>
          <a:xfrm>
            <a:off x="3250800" y="5987520"/>
            <a:ext cx="347760" cy="347760"/>
          </a:xfrm>
          <a:prstGeom prst="ellipse">
            <a:avLst/>
          </a:prstGeom>
          <a:solidFill>
            <a:srgbClr val="E07A2E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sp>
        <p:nvSpPr>
          <p:cNvPr id="31" name="Rounded Rectangular Callout 30"/>
          <p:cNvSpPr/>
          <p:nvPr/>
        </p:nvSpPr>
        <p:spPr>
          <a:xfrm>
            <a:off x="559440" y="82404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3A2A1E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635040" y="82404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מה נותן לך כוח?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98960" y="89661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ת: רק אז הם מחפשים יחד תקווה. דני עונה: "החברים שלי".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נת"ת  ‏·‏  חוברת חוסן לתלמידים</a:t>
            </a:r>
          </a:p>
        </p:txBody>
      </p:sp>
      <p:sp>
        <p:nvSpPr>
          <p:cNvPr id="35" name="Oval 34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E07A2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7</a:t>
            </a:r>
          </a:p>
        </p:txBody>
      </p:sp>
      <p:pic>
        <p:nvPicPr>
          <p:cNvPr id="36" name="Ravit logo" descr="logo-24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560000" cy="196560"/>
          </a:xfrm>
          <a:prstGeom prst="rect">
            <a:avLst/>
          </a:prstGeom>
          <a:solidFill>
            <a:srgbClr val="E07A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Rounded Rectangle 2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E07A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תורכם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3A2A1E"/>
                </a:solidFill>
                <a:latin typeface="Secular One"/>
                <a:cs typeface="Secular One"/>
              </a:rPr>
              <a:t>תורכם: נת״ת שלי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3600" y="14364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5E5B70"/>
                </a:solidFill>
                <a:latin typeface="Assistant Medium"/>
                <a:cs typeface="Assistant Medium"/>
              </a:rPr>
              <a:t>חשבו על רגע קשה שעברתם לאחרונה. עונים לבד, בכתב – אין תשובות נכונות או לא נכונות.</a:t>
            </a:r>
          </a:p>
        </p:txBody>
      </p:sp>
      <p:sp>
        <p:nvSpPr>
          <p:cNvPr id="7" name="Oval 6"/>
          <p:cNvSpPr/>
          <p:nvPr/>
        </p:nvSpPr>
        <p:spPr>
          <a:xfrm>
            <a:off x="6773760" y="1814400"/>
            <a:ext cx="332640" cy="332640"/>
          </a:xfrm>
          <a:prstGeom prst="ellipse">
            <a:avLst/>
          </a:prstGeom>
          <a:solidFill>
            <a:srgbClr val="3E7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600" y="182952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מה הרגשתי באותו רגע? (בגוף ובלב)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3600" y="250992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453600" y="284256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6773760" y="3205440"/>
            <a:ext cx="332640" cy="332640"/>
          </a:xfrm>
          <a:prstGeom prst="ellipse">
            <a:avLst/>
          </a:prstGeom>
          <a:solidFill>
            <a:srgbClr val="2BA3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600" y="322056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נ – השלימו: "נורמלי שהרגשתי… כי…"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53600" y="390096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453600" y="423360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6773760" y="4596480"/>
            <a:ext cx="332640" cy="332640"/>
          </a:xfrm>
          <a:prstGeom prst="ellipse">
            <a:avLst/>
          </a:prstGeom>
          <a:solidFill>
            <a:srgbClr val="E07A2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3600" y="461160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ת – השלימו: "מותר לי להרגיש…"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453600" y="529200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453600" y="562464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6773760" y="5987520"/>
            <a:ext cx="332640" cy="332640"/>
          </a:xfrm>
          <a:prstGeom prst="ellipse">
            <a:avLst/>
          </a:prstGeom>
          <a:solidFill>
            <a:srgbClr val="8A5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3600" y="600264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ת – השלימו: "הכוח שלי ב…" ‏/‏ "האור עבורי הוא…"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453600" y="668304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453600" y="701568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6773760" y="7378560"/>
            <a:ext cx="332640" cy="332640"/>
          </a:xfrm>
          <a:prstGeom prst="ellipse">
            <a:avLst/>
          </a:prstGeom>
          <a:solidFill>
            <a:srgbClr val="D946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3600" y="739368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מה הייתי אומר/ת לחבר/ה שמרגיש/ה כמוני?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453600" y="807408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453600" y="840672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נת"ת  ‏·‏  חוברת חוסן לתלמידים</a:t>
            </a:r>
          </a:p>
        </p:txBody>
      </p:sp>
      <p:sp>
        <p:nvSpPr>
          <p:cNvPr id="28" name="Oval 27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E07A2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8</a:t>
            </a:r>
          </a:p>
        </p:txBody>
      </p:sp>
      <p:pic>
        <p:nvPicPr>
          <p:cNvPr id="29" name="Ravit logo" descr="logo-2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FDE7D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E2EEFB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E07A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כרטיס סיכום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3A2A1E"/>
                </a:solidFill>
                <a:latin typeface="Secular One"/>
                <a:cs typeface="Secular One"/>
              </a:rPr>
              <a:t>נת״ת בכיס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3600" y="1549800"/>
            <a:ext cx="6652800" cy="42336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6460">
            <a:solidFill>
              <a:srgbClr val="E07A2E"/>
            </a:solidFill>
            <a:prstDash val="dash"/>
          </a:ln>
          <a:effectLst/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53600" y="1292760"/>
            <a:ext cx="1512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l">
              <a:lnSpc>
                <a:spcPct val="112000"/>
              </a:lnSpc>
            </a:pPr>
            <a:r>
              <a:rPr sz="1150" b="0" lang="he-IL">
                <a:solidFill>
                  <a:srgbClr val="5E5B70"/>
                </a:solidFill>
                <a:latin typeface="Assistant Medium"/>
                <a:cs typeface="Assistant Medium"/>
              </a:rPr>
              <a:t>גזרו ושמרו ✂</a:t>
            </a:r>
          </a:p>
        </p:txBody>
      </p:sp>
      <p:sp>
        <p:nvSpPr>
          <p:cNvPr id="12" name="Oval 11"/>
          <p:cNvSpPr/>
          <p:nvPr/>
        </p:nvSpPr>
        <p:spPr>
          <a:xfrm>
            <a:off x="6305040" y="2119320"/>
            <a:ext cx="574560" cy="574560"/>
          </a:xfrm>
          <a:prstGeom prst="ellipse">
            <a:avLst/>
          </a:prstGeom>
          <a:solidFill>
            <a:srgbClr val="3E7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נ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6000" y="1776600"/>
            <a:ext cx="5095440" cy="1260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3E7CC9"/>
                </a:solidFill>
                <a:latin typeface="Secular One"/>
                <a:cs typeface="Secular One"/>
              </a:rPr>
              <a:t>נרמול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"נורמלי מאוד להרגיש כל מיני רגשות"</a:t>
            </a:r>
          </a:p>
        </p:txBody>
      </p:sp>
      <p:sp>
        <p:nvSpPr>
          <p:cNvPr id="14" name="Oval 13"/>
          <p:cNvSpPr/>
          <p:nvPr/>
        </p:nvSpPr>
        <p:spPr>
          <a:xfrm>
            <a:off x="6305040" y="3379320"/>
            <a:ext cx="574560" cy="574560"/>
          </a:xfrm>
          <a:prstGeom prst="ellipse">
            <a:avLst/>
          </a:prstGeom>
          <a:solidFill>
            <a:srgbClr val="2BA3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ת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6000" y="3036600"/>
            <a:ext cx="5095440" cy="1260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2BA38F"/>
                </a:solidFill>
                <a:latin typeface="Secular One"/>
                <a:cs typeface="Secular One"/>
              </a:rPr>
              <a:t>תוקף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"מותר לי להרגיש…", "טבעי שאני מרגיש/ה…"</a:t>
            </a:r>
          </a:p>
        </p:txBody>
      </p:sp>
      <p:sp>
        <p:nvSpPr>
          <p:cNvPr id="16" name="Oval 15"/>
          <p:cNvSpPr/>
          <p:nvPr/>
        </p:nvSpPr>
        <p:spPr>
          <a:xfrm>
            <a:off x="6305040" y="4639320"/>
            <a:ext cx="574560" cy="574560"/>
          </a:xfrm>
          <a:prstGeom prst="ellipse">
            <a:avLst/>
          </a:prstGeom>
          <a:solidFill>
            <a:srgbClr val="E07A2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ת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6000" y="4296600"/>
            <a:ext cx="5095440" cy="1260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E07A2E"/>
                </a:solidFill>
                <a:latin typeface="Secular One"/>
                <a:cs typeface="Secular One"/>
              </a:rPr>
              <a:t>תקווה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"הכוח שלי ב…", "האור עבורי הוא…"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3600" y="5979960"/>
            <a:ext cx="6652800" cy="529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600" b="0" lang="he-IL">
                <a:solidFill>
                  <a:srgbClr val="E07A2E"/>
                </a:solidFill>
                <a:latin typeface="Secular One"/>
                <a:cs typeface="Secular One"/>
              </a:rPr>
              <a:t>זכרו: </a:t>
            </a:r>
            <a:r>
              <a:rPr sz="16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קודם נותנים לרגש מקום – ורק אחר כך מחפשים תקווה.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600" y="6630120"/>
            <a:ext cx="6652800" cy="1587600"/>
          </a:xfrm>
          <a:prstGeom prst="roundRect">
            <a:avLst>
              <a:gd name="adj" fmla="val 14000"/>
            </a:avLst>
          </a:prstGeom>
          <a:solidFill>
            <a:srgbClr val="3A2A1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0" name="Heart 19"/>
          <p:cNvSpPr/>
          <p:nvPr/>
        </p:nvSpPr>
        <p:spPr>
          <a:xfrm>
            <a:off x="5533920" y="6811560"/>
            <a:ext cx="287280" cy="257040"/>
          </a:xfrm>
          <a:prstGeom prst="heart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80400" y="6735960"/>
            <a:ext cx="619920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2100" b="0" lang="he-IL">
                <a:solidFill>
                  <a:srgbClr val="FFFFFF"/>
                </a:solidFill>
                <a:latin typeface="Secular One"/>
                <a:cs typeface="Secular One"/>
              </a:rPr>
              <a:t>צריכים עזרה? לא נשארים לבד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0400" y="7159320"/>
            <a:ext cx="6199200" cy="1013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08000"/>
              </a:lnSpc>
              <a:spcAft>
                <a:spcPts val="400"/>
              </a:spcAft>
            </a:pPr>
            <a:r>
              <a:rPr sz="17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פנו ליועצת, לנאמני החוסן המורים או לנאמני החוסן התלמידים</a:t>
            </a:r>
          </a:p>
          <a:p>
            <a:pPr rtl="1" algn="ctr">
              <a:lnSpc>
                <a:spcPct val="108000"/>
              </a:lnSpc>
            </a:pPr>
            <a:r>
              <a:rPr sz="1500" b="0" lang="he-IL">
                <a:solidFill>
                  <a:srgbClr val="E8E4F5"/>
                </a:solidFill>
                <a:latin typeface="Assistant Medium"/>
                <a:cs typeface="Assistant Medium"/>
              </a:rPr>
              <a:t>וגם למחנך/ת, להורים או לכל מבוגר שאתם סומכים עליו. לבקש עזרה זה סימן לחוזק.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600" y="9933840"/>
            <a:ext cx="66528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05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מקור המודל: על פי חוברת הכלים של תוכנית החוסן הבית-ספרית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3600" y="10160640"/>
            <a:ext cx="6652800" cy="257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400" b="0" lang="he-IL">
                <a:solidFill>
                  <a:srgbClr val="3A2A1E"/>
                </a:solidFill>
                <a:latin typeface="Secular One"/>
                <a:cs typeface="Secular One"/>
              </a:rPr>
              <a:t>יצרה: רוית ראש בן ישי</a:t>
            </a:r>
          </a:p>
        </p:txBody>
      </p:sp>
      <p:pic>
        <p:nvPicPr>
          <p:cNvPr id="25" name="Ravit logo" descr="logo-2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חוברת חוסן: נת״ת</dc:title>
  <dc:subject/>
  <dc:creator>רוית ראש בן ישי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